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2" r:id="rId5"/>
    <p:sldId id="264" r:id="rId6"/>
    <p:sldId id="261" r:id="rId7"/>
    <p:sldId id="267" r:id="rId8"/>
    <p:sldId id="263" r:id="rId9"/>
    <p:sldId id="259" r:id="rId10"/>
    <p:sldId id="260" r:id="rId11"/>
    <p:sldId id="265" r:id="rId12"/>
    <p:sldId id="266"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0" d="100"/>
          <a:sy n="80" d="100"/>
        </p:scale>
        <p:origin x="37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jpg>
</file>

<file path=ppt/media/image11.JPG>
</file>

<file path=ppt/media/image12.JPG>
</file>

<file path=ppt/media/image2.png>
</file>

<file path=ppt/media/image3.png>
</file>

<file path=ppt/media/image4.png>
</file>

<file path=ppt/media/image5.pn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1/30/2019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1/30/2019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1/30/2019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1/30/2019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1/30/2019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1/30/2019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1/30/2019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1/30/2019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1/30/2019</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1/30/2019</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1/30/2019</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1/30/2019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1/30/2019</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7.xml"/><Relationship Id="rId4" Type="http://schemas.openxmlformats.org/officeDocument/2006/relationships/image" Target="../media/image10.jpg"/></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54954" y="1447800"/>
            <a:ext cx="9300487" cy="3148263"/>
          </a:xfrm>
        </p:spPr>
        <p:txBody>
          <a:bodyPr anchor="ctr"/>
          <a:lstStyle/>
          <a:p>
            <a:pPr algn="ctr"/>
            <a:r>
              <a:rPr lang="en-US" sz="4800" dirty="0" smtClean="0">
                <a:latin typeface="Calibri" panose="020F0502020204030204" pitchFamily="34" charset="0"/>
              </a:rPr>
              <a:t>T</a:t>
            </a:r>
            <a:r>
              <a:rPr lang="en-US" sz="3200" dirty="0" smtClean="0">
                <a:latin typeface="Calibri" panose="020F0502020204030204" pitchFamily="34" charset="0"/>
              </a:rPr>
              <a:t>IME </a:t>
            </a:r>
            <a:r>
              <a:rPr lang="en-US" sz="4800" dirty="0" smtClean="0">
                <a:latin typeface="Calibri" panose="020F0502020204030204" pitchFamily="34" charset="0"/>
              </a:rPr>
              <a:t>S</a:t>
            </a:r>
            <a:r>
              <a:rPr lang="en-US" sz="3200" dirty="0" smtClean="0">
                <a:latin typeface="Calibri" panose="020F0502020204030204" pitchFamily="34" charset="0"/>
              </a:rPr>
              <a:t>HARED </a:t>
            </a:r>
            <a:r>
              <a:rPr lang="en-US" sz="4800" dirty="0" smtClean="0">
                <a:latin typeface="Calibri" panose="020F0502020204030204" pitchFamily="34" charset="0"/>
              </a:rPr>
              <a:t>C</a:t>
            </a:r>
            <a:r>
              <a:rPr lang="en-US" sz="3200" dirty="0" smtClean="0">
                <a:latin typeface="Calibri" panose="020F0502020204030204" pitchFamily="34" charset="0"/>
              </a:rPr>
              <a:t>OMPUTER </a:t>
            </a:r>
            <a:r>
              <a:rPr lang="en-US" sz="4800" dirty="0" smtClean="0">
                <a:latin typeface="Calibri" panose="020F0502020204030204" pitchFamily="34" charset="0"/>
              </a:rPr>
              <a:t>M</a:t>
            </a:r>
            <a:r>
              <a:rPr lang="en-US" sz="3200" dirty="0" smtClean="0">
                <a:latin typeface="Calibri" panose="020F0502020204030204" pitchFamily="34" charset="0"/>
              </a:rPr>
              <a:t>ODEL</a:t>
            </a:r>
            <a:endParaRPr lang="en-US" sz="3200" dirty="0">
              <a:latin typeface="Calibri" panose="020F0502020204030204" pitchFamily="34" charset="0"/>
            </a:endParaRPr>
          </a:p>
        </p:txBody>
      </p:sp>
      <p:sp>
        <p:nvSpPr>
          <p:cNvPr id="3" name="Subtitle 2"/>
          <p:cNvSpPr>
            <a:spLocks noGrp="1"/>
          </p:cNvSpPr>
          <p:nvPr>
            <p:ph type="subTitle" idx="1"/>
          </p:nvPr>
        </p:nvSpPr>
        <p:spPr>
          <a:xfrm>
            <a:off x="8337883" y="5751094"/>
            <a:ext cx="3278947" cy="356937"/>
          </a:xfrm>
        </p:spPr>
        <p:txBody>
          <a:bodyPr>
            <a:normAutofit/>
          </a:bodyPr>
          <a:lstStyle/>
          <a:p>
            <a:pPr algn="r"/>
            <a:r>
              <a:rPr lang="en-US" sz="1600" dirty="0" smtClean="0"/>
              <a:t>MODELING AND SIMULATION</a:t>
            </a:r>
            <a:endParaRPr lang="en-US" sz="1600" dirty="0"/>
          </a:p>
        </p:txBody>
      </p:sp>
      <p:sp>
        <p:nvSpPr>
          <p:cNvPr id="4" name="TextBox 3"/>
          <p:cNvSpPr txBox="1"/>
          <p:nvPr/>
        </p:nvSpPr>
        <p:spPr>
          <a:xfrm>
            <a:off x="8758990" y="6108031"/>
            <a:ext cx="4126831" cy="261610"/>
          </a:xfrm>
          <a:prstGeom prst="rect">
            <a:avLst/>
          </a:prstGeom>
          <a:noFill/>
        </p:spPr>
        <p:txBody>
          <a:bodyPr wrap="square" rtlCol="0">
            <a:spAutoFit/>
          </a:bodyPr>
          <a:lstStyle/>
          <a:p>
            <a:r>
              <a:rPr lang="en-US" sz="1100" dirty="0" smtClean="0"/>
              <a:t>SUMITTED TO: MA’M HUMERA AZAM</a:t>
            </a:r>
            <a:endParaRPr lang="en-US" sz="1100" dirty="0"/>
          </a:p>
        </p:txBody>
      </p:sp>
    </p:spTree>
    <p:extLst>
      <p:ext uri="{BB962C8B-B14F-4D97-AF65-F5344CB8AC3E}">
        <p14:creationId xmlns:p14="http://schemas.microsoft.com/office/powerpoint/2010/main" val="42531405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915" y="1732548"/>
            <a:ext cx="3212709" cy="4896853"/>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2302" y="1732548"/>
            <a:ext cx="2273351" cy="4896853"/>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19331" y="1732547"/>
            <a:ext cx="3480979" cy="4979409"/>
          </a:xfrm>
          <a:prstGeom prst="rect">
            <a:avLst/>
          </a:prstGeom>
        </p:spPr>
      </p:pic>
      <p:sp>
        <p:nvSpPr>
          <p:cNvPr id="8" name="TextBox 7"/>
          <p:cNvSpPr txBox="1"/>
          <p:nvPr/>
        </p:nvSpPr>
        <p:spPr>
          <a:xfrm>
            <a:off x="645915" y="1311988"/>
            <a:ext cx="3212709" cy="369332"/>
          </a:xfrm>
          <a:prstGeom prst="rect">
            <a:avLst/>
          </a:prstGeom>
          <a:noFill/>
        </p:spPr>
        <p:txBody>
          <a:bodyPr wrap="square" rtlCol="0">
            <a:spAutoFit/>
          </a:bodyPr>
          <a:lstStyle/>
          <a:p>
            <a:pPr algn="ctr"/>
            <a:r>
              <a:rPr lang="en-US" dirty="0" smtClean="0"/>
              <a:t>Arrival Function</a:t>
            </a:r>
            <a:endParaRPr lang="en-US" dirty="0"/>
          </a:p>
        </p:txBody>
      </p:sp>
      <p:sp>
        <p:nvSpPr>
          <p:cNvPr id="9" name="TextBox 8"/>
          <p:cNvSpPr txBox="1"/>
          <p:nvPr/>
        </p:nvSpPr>
        <p:spPr>
          <a:xfrm>
            <a:off x="4452301" y="1311988"/>
            <a:ext cx="2273351" cy="369332"/>
          </a:xfrm>
          <a:prstGeom prst="rect">
            <a:avLst/>
          </a:prstGeom>
          <a:noFill/>
        </p:spPr>
        <p:txBody>
          <a:bodyPr wrap="square" rtlCol="0">
            <a:spAutoFit/>
          </a:bodyPr>
          <a:lstStyle/>
          <a:p>
            <a:pPr algn="ctr"/>
            <a:r>
              <a:rPr lang="en-US" dirty="0" smtClean="0"/>
              <a:t>Start CPU Run</a:t>
            </a:r>
            <a:endParaRPr lang="en-US" dirty="0"/>
          </a:p>
        </p:txBody>
      </p:sp>
      <p:sp>
        <p:nvSpPr>
          <p:cNvPr id="10" name="TextBox 9"/>
          <p:cNvSpPr txBox="1"/>
          <p:nvPr/>
        </p:nvSpPr>
        <p:spPr>
          <a:xfrm>
            <a:off x="7491764" y="1292679"/>
            <a:ext cx="3136111" cy="369332"/>
          </a:xfrm>
          <a:prstGeom prst="rect">
            <a:avLst/>
          </a:prstGeom>
          <a:noFill/>
        </p:spPr>
        <p:txBody>
          <a:bodyPr wrap="square" rtlCol="0">
            <a:spAutoFit/>
          </a:bodyPr>
          <a:lstStyle/>
          <a:p>
            <a:pPr algn="ctr"/>
            <a:r>
              <a:rPr lang="en-US" dirty="0" smtClean="0"/>
              <a:t>End CPU Run</a:t>
            </a:r>
            <a:endParaRPr lang="en-US" dirty="0"/>
          </a:p>
        </p:txBody>
      </p:sp>
      <p:sp>
        <p:nvSpPr>
          <p:cNvPr id="11" name="TextBox 10"/>
          <p:cNvSpPr txBox="1"/>
          <p:nvPr/>
        </p:nvSpPr>
        <p:spPr>
          <a:xfrm>
            <a:off x="3164305" y="288758"/>
            <a:ext cx="5221706" cy="523220"/>
          </a:xfrm>
          <a:prstGeom prst="rect">
            <a:avLst/>
          </a:prstGeom>
          <a:noFill/>
        </p:spPr>
        <p:txBody>
          <a:bodyPr wrap="square" rtlCol="0">
            <a:spAutoFit/>
          </a:bodyPr>
          <a:lstStyle/>
          <a:p>
            <a:pPr algn="ctr"/>
            <a:r>
              <a:rPr lang="en-US" sz="2800" dirty="0" smtClean="0"/>
              <a:t>F</a:t>
            </a:r>
            <a:r>
              <a:rPr lang="en-US" dirty="0" smtClean="0"/>
              <a:t>LOW </a:t>
            </a:r>
            <a:r>
              <a:rPr lang="en-US" sz="2800" dirty="0" smtClean="0"/>
              <a:t>C</a:t>
            </a:r>
            <a:r>
              <a:rPr lang="en-US" dirty="0" smtClean="0"/>
              <a:t>HART </a:t>
            </a:r>
            <a:r>
              <a:rPr lang="en-US" sz="2800" dirty="0" smtClean="0"/>
              <a:t>O</a:t>
            </a:r>
            <a:r>
              <a:rPr lang="en-US" dirty="0" smtClean="0"/>
              <a:t>F </a:t>
            </a:r>
            <a:r>
              <a:rPr lang="en-US" sz="2800" dirty="0" smtClean="0"/>
              <a:t>P</a:t>
            </a:r>
            <a:r>
              <a:rPr lang="en-US" dirty="0" smtClean="0"/>
              <a:t>ROCESSES</a:t>
            </a:r>
            <a:endParaRPr lang="en-US" dirty="0"/>
          </a:p>
        </p:txBody>
      </p:sp>
    </p:spTree>
    <p:extLst>
      <p:ext uri="{BB962C8B-B14F-4D97-AF65-F5344CB8AC3E}">
        <p14:creationId xmlns:p14="http://schemas.microsoft.com/office/powerpoint/2010/main" val="411909508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8347" y="1621300"/>
            <a:ext cx="6452273" cy="4743405"/>
          </a:xfrm>
          <a:prstGeom prst="rect">
            <a:avLst/>
          </a:prstGeom>
        </p:spPr>
      </p:pic>
      <p:sp>
        <p:nvSpPr>
          <p:cNvPr id="3" name="TextBox 2"/>
          <p:cNvSpPr txBox="1"/>
          <p:nvPr/>
        </p:nvSpPr>
        <p:spPr>
          <a:xfrm>
            <a:off x="1600201" y="1098080"/>
            <a:ext cx="6280483" cy="523220"/>
          </a:xfrm>
          <a:prstGeom prst="rect">
            <a:avLst/>
          </a:prstGeom>
          <a:noFill/>
        </p:spPr>
        <p:txBody>
          <a:bodyPr wrap="square" rtlCol="0">
            <a:spAutoFit/>
          </a:bodyPr>
          <a:lstStyle/>
          <a:p>
            <a:r>
              <a:rPr lang="en-US" sz="2800" dirty="0" smtClean="0"/>
              <a:t>I</a:t>
            </a:r>
            <a:r>
              <a:rPr lang="en-US" sz="2000" dirty="0" smtClean="0"/>
              <a:t>NPUT</a:t>
            </a:r>
            <a:r>
              <a:rPr lang="en-US" sz="2400" dirty="0" smtClean="0"/>
              <a:t> </a:t>
            </a:r>
            <a:r>
              <a:rPr lang="en-US" sz="2800" dirty="0" smtClean="0"/>
              <a:t>V</a:t>
            </a:r>
            <a:r>
              <a:rPr lang="en-US" sz="2000" dirty="0" smtClean="0"/>
              <a:t>IEW</a:t>
            </a:r>
            <a:r>
              <a:rPr lang="en-US" sz="2400" dirty="0" smtClean="0"/>
              <a:t> </a:t>
            </a:r>
            <a:r>
              <a:rPr lang="en-US" sz="2800" dirty="0" smtClean="0"/>
              <a:t>O</a:t>
            </a:r>
            <a:r>
              <a:rPr lang="en-US" sz="2000" dirty="0" smtClean="0"/>
              <a:t>F</a:t>
            </a:r>
            <a:r>
              <a:rPr lang="en-US" sz="2400" dirty="0" smtClean="0"/>
              <a:t> </a:t>
            </a:r>
            <a:r>
              <a:rPr lang="en-US" sz="2800" dirty="0" smtClean="0"/>
              <a:t>S</a:t>
            </a:r>
            <a:r>
              <a:rPr lang="en-US" sz="2000" dirty="0" smtClean="0"/>
              <a:t>IMULATION:</a:t>
            </a:r>
            <a:endParaRPr lang="en-US" sz="2000" dirty="0"/>
          </a:p>
        </p:txBody>
      </p:sp>
    </p:spTree>
    <p:extLst>
      <p:ext uri="{BB962C8B-B14F-4D97-AF65-F5344CB8AC3E}">
        <p14:creationId xmlns:p14="http://schemas.microsoft.com/office/powerpoint/2010/main" val="24079591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09838" y="1194636"/>
            <a:ext cx="6293730" cy="5338511"/>
          </a:xfrm>
          <a:prstGeom prst="rect">
            <a:avLst/>
          </a:prstGeom>
        </p:spPr>
      </p:pic>
      <p:sp>
        <p:nvSpPr>
          <p:cNvPr id="3" name="TextBox 2"/>
          <p:cNvSpPr txBox="1"/>
          <p:nvPr/>
        </p:nvSpPr>
        <p:spPr>
          <a:xfrm>
            <a:off x="1299411" y="541421"/>
            <a:ext cx="6328610" cy="523220"/>
          </a:xfrm>
          <a:prstGeom prst="rect">
            <a:avLst/>
          </a:prstGeom>
          <a:noFill/>
        </p:spPr>
        <p:txBody>
          <a:bodyPr wrap="square" rtlCol="0">
            <a:spAutoFit/>
          </a:bodyPr>
          <a:lstStyle/>
          <a:p>
            <a:r>
              <a:rPr lang="en-US" sz="2800" dirty="0" smtClean="0"/>
              <a:t>O</a:t>
            </a:r>
            <a:r>
              <a:rPr lang="en-US" sz="2000" dirty="0" smtClean="0"/>
              <a:t>UTPUT</a:t>
            </a:r>
            <a:r>
              <a:rPr lang="en-US" sz="2400" dirty="0" smtClean="0"/>
              <a:t> </a:t>
            </a:r>
            <a:r>
              <a:rPr lang="en-US" sz="2800" dirty="0" smtClean="0"/>
              <a:t>V</a:t>
            </a:r>
            <a:r>
              <a:rPr lang="en-US" sz="2000" dirty="0" smtClean="0"/>
              <a:t>IEW</a:t>
            </a:r>
            <a:r>
              <a:rPr lang="en-US" sz="2400" dirty="0" smtClean="0"/>
              <a:t> </a:t>
            </a:r>
            <a:r>
              <a:rPr lang="en-US" sz="2800" dirty="0" smtClean="0"/>
              <a:t>O</a:t>
            </a:r>
            <a:r>
              <a:rPr lang="en-US" sz="2000" dirty="0" smtClean="0"/>
              <a:t>F</a:t>
            </a:r>
            <a:r>
              <a:rPr lang="en-US" sz="2400" dirty="0" smtClean="0"/>
              <a:t> </a:t>
            </a:r>
            <a:r>
              <a:rPr lang="en-US" sz="2800" dirty="0" smtClean="0"/>
              <a:t>S</a:t>
            </a:r>
            <a:r>
              <a:rPr lang="en-US" sz="2000" dirty="0" smtClean="0"/>
              <a:t>IMULATION:</a:t>
            </a:r>
            <a:endParaRPr lang="en-US" sz="2000" dirty="0"/>
          </a:p>
        </p:txBody>
      </p:sp>
    </p:spTree>
    <p:extLst>
      <p:ext uri="{BB962C8B-B14F-4D97-AF65-F5344CB8AC3E}">
        <p14:creationId xmlns:p14="http://schemas.microsoft.com/office/powerpoint/2010/main" val="28903774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lnSpc>
                <a:spcPct val="200000"/>
              </a:lnSpc>
            </a:pPr>
            <a:r>
              <a:rPr lang="en-US" sz="4400" dirty="0" smtClean="0"/>
              <a:t>G</a:t>
            </a:r>
            <a:r>
              <a:rPr lang="en-US" sz="2800" dirty="0" smtClean="0"/>
              <a:t>ROUP </a:t>
            </a:r>
            <a:r>
              <a:rPr lang="en-US" sz="4400" dirty="0" smtClean="0"/>
              <a:t>M</a:t>
            </a:r>
            <a:r>
              <a:rPr lang="en-US" sz="2800" dirty="0" smtClean="0"/>
              <a:t>EMBERS</a:t>
            </a:r>
            <a:endParaRPr lang="en-US" sz="2800" dirty="0"/>
          </a:p>
        </p:txBody>
      </p:sp>
      <p:sp>
        <p:nvSpPr>
          <p:cNvPr id="3" name="Content Placeholder 2"/>
          <p:cNvSpPr>
            <a:spLocks noGrp="1"/>
          </p:cNvSpPr>
          <p:nvPr>
            <p:ph idx="1"/>
          </p:nvPr>
        </p:nvSpPr>
        <p:spPr/>
        <p:txBody>
          <a:bodyPr>
            <a:normAutofit/>
          </a:bodyPr>
          <a:lstStyle/>
          <a:p>
            <a:pPr algn="ctr"/>
            <a:r>
              <a:rPr lang="en-US" sz="1600" dirty="0" smtClean="0"/>
              <a:t>ABDUL MUNIM IMRAN								B15101004</a:t>
            </a:r>
          </a:p>
          <a:p>
            <a:pPr algn="ctr"/>
            <a:r>
              <a:rPr lang="en-US" sz="1600" dirty="0" smtClean="0"/>
              <a:t>ANAS AHMED										B15101014</a:t>
            </a:r>
          </a:p>
          <a:p>
            <a:pPr algn="ctr"/>
            <a:r>
              <a:rPr lang="en-US" sz="1600" dirty="0" smtClean="0"/>
              <a:t>BILAL AHMED										B15101025</a:t>
            </a:r>
          </a:p>
          <a:p>
            <a:pPr algn="ctr"/>
            <a:r>
              <a:rPr lang="en-US" sz="1600" dirty="0" smtClean="0"/>
              <a:t>BILAL ZAFAR										B14101051</a:t>
            </a:r>
          </a:p>
          <a:p>
            <a:pPr algn="ctr"/>
            <a:r>
              <a:rPr lang="en-US" sz="1600" dirty="0" smtClean="0"/>
              <a:t>HAMZA SIDDIQUI									B14101036</a:t>
            </a:r>
          </a:p>
          <a:p>
            <a:pPr algn="ctr"/>
            <a:r>
              <a:rPr lang="en-US" sz="1600" dirty="0" smtClean="0"/>
              <a:t>MUHAMMAD ANAS ZUBAIR							B15101062</a:t>
            </a:r>
          </a:p>
          <a:p>
            <a:pPr algn="ctr"/>
            <a:r>
              <a:rPr lang="en-US" sz="1600" dirty="0" smtClean="0"/>
              <a:t>MUHAMMAD MUNEEB SHEIKH						B15101085</a:t>
            </a:r>
          </a:p>
          <a:p>
            <a:pPr algn="ctr"/>
            <a:r>
              <a:rPr lang="en-US" sz="1600" dirty="0" smtClean="0"/>
              <a:t>MUHAMMAD SHARIQ NAEEM							B14101064</a:t>
            </a:r>
          </a:p>
          <a:p>
            <a:pPr algn="ctr"/>
            <a:r>
              <a:rPr lang="en-US" sz="1600" dirty="0" smtClean="0"/>
              <a:t>SYED MUHAMMAD FAIZAN HAIDER SHAMS				B15101135</a:t>
            </a:r>
          </a:p>
          <a:p>
            <a:pPr algn="ctr"/>
            <a:r>
              <a:rPr lang="en-US" sz="1600" dirty="0" smtClean="0"/>
              <a:t>TAIMOOR ABBASI									B14101112</a:t>
            </a:r>
          </a:p>
          <a:p>
            <a:pPr algn="ctr"/>
            <a:endParaRPr lang="en-US" sz="1600" dirty="0"/>
          </a:p>
        </p:txBody>
      </p:sp>
    </p:spTree>
    <p:extLst>
      <p:ext uri="{BB962C8B-B14F-4D97-AF65-F5344CB8AC3E}">
        <p14:creationId xmlns:p14="http://schemas.microsoft.com/office/powerpoint/2010/main" val="106971447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710941" cy="778042"/>
          </a:xfrm>
        </p:spPr>
        <p:txBody>
          <a:bodyPr/>
          <a:lstStyle/>
          <a:p>
            <a:r>
              <a:rPr lang="en-US" sz="4400" dirty="0" smtClean="0"/>
              <a:t>P</a:t>
            </a:r>
            <a:r>
              <a:rPr lang="en-US" sz="3200" dirty="0" smtClean="0"/>
              <a:t>ROBLEM </a:t>
            </a:r>
            <a:r>
              <a:rPr lang="en-US" sz="4400" dirty="0" smtClean="0"/>
              <a:t>S</a:t>
            </a:r>
            <a:r>
              <a:rPr lang="en-US" sz="3200" dirty="0" smtClean="0"/>
              <a:t>TATEMENT</a:t>
            </a:r>
            <a:endParaRPr lang="en-US" sz="3200" dirty="0"/>
          </a:p>
        </p:txBody>
      </p:sp>
      <p:sp>
        <p:nvSpPr>
          <p:cNvPr id="4" name="Text Placeholder 3"/>
          <p:cNvSpPr>
            <a:spLocks noGrp="1"/>
          </p:cNvSpPr>
          <p:nvPr>
            <p:ph type="body" sz="half" idx="2"/>
          </p:nvPr>
        </p:nvSpPr>
        <p:spPr>
          <a:xfrm>
            <a:off x="1154954" y="2225842"/>
            <a:ext cx="8825659" cy="4295274"/>
          </a:xfrm>
        </p:spPr>
        <p:txBody>
          <a:bodyPr anchor="t">
            <a:normAutofit/>
          </a:bodyPr>
          <a:lstStyle/>
          <a:p>
            <a:r>
              <a:rPr lang="en-US" sz="1300" dirty="0" smtClean="0"/>
              <a:t>A </a:t>
            </a:r>
            <a:r>
              <a:rPr lang="en-US" sz="1300" dirty="0"/>
              <a:t>company has a computer system consisting of a single central processing unit and </a:t>
            </a:r>
            <a:r>
              <a:rPr lang="en-US" sz="1300" dirty="0" smtClean="0"/>
              <a:t>terminals. The </a:t>
            </a:r>
            <a:r>
              <a:rPr lang="en-US" sz="1300" dirty="0"/>
              <a:t>operator of each terminal thinks for an amount of time that is an exponential random variable with mean 25 seconds and then to the CPU a job having service time distributed exponentially with mean 0.8 seconds. Arriving jobs join a single queue for the CPU but are served in a </a:t>
            </a:r>
            <a:r>
              <a:rPr lang="en-US" sz="1300" dirty="0" smtClean="0"/>
              <a:t>Round-Robin </a:t>
            </a:r>
            <a:r>
              <a:rPr lang="en-US" sz="1300" dirty="0"/>
              <a:t>rather than FIFO manner. That is, the CPU allocate to each job a maximum service quantum of length q = 0.1 second. if the (remaining) service time of a job, s second, is no more than </a:t>
            </a:r>
            <a:r>
              <a:rPr lang="en-US" sz="1300" dirty="0" smtClean="0"/>
              <a:t>q , the </a:t>
            </a:r>
            <a:r>
              <a:rPr lang="en-US" sz="1300" dirty="0"/>
              <a:t>CPU spends s second, plus a </a:t>
            </a:r>
            <a:r>
              <a:rPr lang="en-US" sz="1300" dirty="0" smtClean="0"/>
              <a:t>fixed </a:t>
            </a:r>
            <a:r>
              <a:rPr lang="en-US" sz="1300" dirty="0"/>
              <a:t>swap time of r =0.015 second, processing the job, which then return to its terminal. However, if  s &gt; q, the CPU spends q + T seconds processing the job, which then joins the end of the queue, and its remaining service time is decremented by q seconds. This process is repeated until the job's service is eventually completed, at which point it returns to its terminal, whose operator begins another think time.</a:t>
            </a:r>
          </a:p>
          <a:p>
            <a:r>
              <a:rPr lang="en-US" sz="1300" dirty="0"/>
              <a:t>      Let Ri be the response time of the ith job to finish service, which is defined </a:t>
            </a:r>
            <a:r>
              <a:rPr lang="en-US" sz="1300" dirty="0" smtClean="0"/>
              <a:t>as the </a:t>
            </a:r>
            <a:r>
              <a:rPr lang="en-US" sz="1300" dirty="0"/>
              <a:t>time elapsing between the instant the job leaves its terminal and the instant it is finished being processed at the CPU. For each of the case n = 10, 20, 30, . . ., 80 we simlib to simulate the computer system for 1000 job completions (response times) and estimate the expected average response time of these jobs, the expected time-average number of jobs waiting in the queue, and the expected utilization of the CPU. Assume that all terminals are in the think state at time 0. The company would like to know how many terminals it can have on its system and still provide users with an average response time of no more than 30 seconds. </a:t>
            </a:r>
          </a:p>
        </p:txBody>
      </p:sp>
    </p:spTree>
    <p:extLst>
      <p:ext uri="{BB962C8B-B14F-4D97-AF65-F5344CB8AC3E}">
        <p14:creationId xmlns:p14="http://schemas.microsoft.com/office/powerpoint/2010/main" val="204611565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3976216" y="84218"/>
            <a:ext cx="4055085" cy="8013032"/>
          </a:xfrm>
          <a:prstGeom prst="rect">
            <a:avLst/>
          </a:prstGeom>
        </p:spPr>
      </p:pic>
      <p:sp>
        <p:nvSpPr>
          <p:cNvPr id="5" name="TextBox 4"/>
          <p:cNvSpPr txBox="1"/>
          <p:nvPr/>
        </p:nvSpPr>
        <p:spPr>
          <a:xfrm>
            <a:off x="1997242" y="1275347"/>
            <a:ext cx="4150895" cy="523220"/>
          </a:xfrm>
          <a:prstGeom prst="rect">
            <a:avLst/>
          </a:prstGeom>
          <a:noFill/>
        </p:spPr>
        <p:txBody>
          <a:bodyPr wrap="square" rtlCol="0">
            <a:spAutoFit/>
          </a:bodyPr>
          <a:lstStyle/>
          <a:p>
            <a:r>
              <a:rPr lang="en-US" sz="2800" dirty="0" smtClean="0"/>
              <a:t>B</a:t>
            </a:r>
            <a:r>
              <a:rPr lang="en-US" dirty="0" smtClean="0"/>
              <a:t>lock </a:t>
            </a:r>
            <a:r>
              <a:rPr lang="en-US" sz="2800" dirty="0" smtClean="0"/>
              <a:t>D</a:t>
            </a:r>
            <a:r>
              <a:rPr lang="en-US" dirty="0" smtClean="0"/>
              <a:t>iagram</a:t>
            </a:r>
            <a:endParaRPr lang="en-US" dirty="0"/>
          </a:p>
        </p:txBody>
      </p:sp>
    </p:spTree>
    <p:extLst>
      <p:ext uri="{BB962C8B-B14F-4D97-AF65-F5344CB8AC3E}">
        <p14:creationId xmlns:p14="http://schemas.microsoft.com/office/powerpoint/2010/main" val="18344117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826168"/>
          </a:xfrm>
        </p:spPr>
        <p:txBody>
          <a:bodyPr/>
          <a:lstStyle/>
          <a:p>
            <a:r>
              <a:rPr lang="en-US" sz="2800" dirty="0" smtClean="0"/>
              <a:t>Description Of Vocabulary Used In This Process</a:t>
            </a:r>
            <a:endParaRPr lang="en-US" sz="2800" dirty="0"/>
          </a:p>
        </p:txBody>
      </p:sp>
      <p:sp>
        <p:nvSpPr>
          <p:cNvPr id="3" name="Text Placeholder 2"/>
          <p:cNvSpPr>
            <a:spLocks noGrp="1"/>
          </p:cNvSpPr>
          <p:nvPr>
            <p:ph type="body" sz="half" idx="2"/>
          </p:nvPr>
        </p:nvSpPr>
        <p:spPr>
          <a:xfrm>
            <a:off x="1154954" y="2273968"/>
            <a:ext cx="8825659" cy="2362200"/>
          </a:xfrm>
        </p:spPr>
        <p:txBody>
          <a:bodyPr anchor="t">
            <a:normAutofit/>
          </a:bodyPr>
          <a:lstStyle/>
          <a:p>
            <a:r>
              <a:rPr lang="en-US" dirty="0" smtClean="0"/>
              <a:t>Mean Think Time</a:t>
            </a:r>
            <a:r>
              <a:rPr lang="en-US" sz="1200" dirty="0" smtClean="0"/>
              <a:t/>
            </a:r>
            <a:br>
              <a:rPr lang="en-US" sz="1200" dirty="0" smtClean="0"/>
            </a:br>
            <a:r>
              <a:rPr lang="en-US" sz="1200" dirty="0" smtClean="0"/>
              <a:t>				The average time of terminal operator assigning a job to the CPU.</a:t>
            </a:r>
          </a:p>
          <a:p>
            <a:r>
              <a:rPr lang="en-US" dirty="0" smtClean="0"/>
              <a:t>Mean Service Time</a:t>
            </a:r>
            <a:r>
              <a:rPr lang="en-US" sz="1200" dirty="0" smtClean="0"/>
              <a:t/>
            </a:r>
            <a:br>
              <a:rPr lang="en-US" sz="1200" dirty="0" smtClean="0"/>
            </a:br>
            <a:r>
              <a:rPr lang="en-US" sz="1200" dirty="0"/>
              <a:t>	</a:t>
            </a:r>
            <a:r>
              <a:rPr lang="en-US" sz="1200" dirty="0" smtClean="0"/>
              <a:t>			The average time to complete a process.</a:t>
            </a:r>
          </a:p>
          <a:p>
            <a:r>
              <a:rPr lang="en-US" dirty="0" smtClean="0"/>
              <a:t>Quantum</a:t>
            </a:r>
            <a:r>
              <a:rPr lang="en-US" sz="1200" dirty="0"/>
              <a:t/>
            </a:r>
            <a:br>
              <a:rPr lang="en-US" sz="1200" dirty="0"/>
            </a:br>
            <a:r>
              <a:rPr lang="en-US" sz="1200" dirty="0" smtClean="0"/>
              <a:t>				Time to serve a process in a round.</a:t>
            </a:r>
          </a:p>
          <a:p>
            <a:r>
              <a:rPr lang="en-US" dirty="0" smtClean="0"/>
              <a:t>Swap Time</a:t>
            </a:r>
            <a:r>
              <a:rPr lang="en-US" sz="1200" dirty="0" smtClean="0"/>
              <a:t/>
            </a:r>
            <a:br>
              <a:rPr lang="en-US" sz="1200" dirty="0" smtClean="0"/>
            </a:br>
            <a:r>
              <a:rPr lang="en-US" sz="1200" dirty="0" smtClean="0"/>
              <a:t>				Switching time between the processes.</a:t>
            </a:r>
          </a:p>
        </p:txBody>
      </p:sp>
    </p:spTree>
    <p:extLst>
      <p:ext uri="{BB962C8B-B14F-4D97-AF65-F5344CB8AC3E}">
        <p14:creationId xmlns:p14="http://schemas.microsoft.com/office/powerpoint/2010/main" val="5396538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573505"/>
          </a:xfrm>
        </p:spPr>
        <p:txBody>
          <a:bodyPr/>
          <a:lstStyle/>
          <a:p>
            <a:r>
              <a:rPr lang="en-US" sz="4000" dirty="0" smtClean="0"/>
              <a:t>E</a:t>
            </a:r>
            <a:r>
              <a:rPr lang="en-US" sz="2800" dirty="0" smtClean="0"/>
              <a:t>VENT </a:t>
            </a:r>
            <a:r>
              <a:rPr lang="en-US" sz="4400" dirty="0" smtClean="0"/>
              <a:t>L</a:t>
            </a:r>
            <a:r>
              <a:rPr lang="en-US" sz="2800" dirty="0" smtClean="0"/>
              <a:t>IST</a:t>
            </a:r>
            <a:endParaRPr lang="en-US" sz="2800" dirty="0"/>
          </a:p>
        </p:txBody>
      </p:sp>
      <p:sp>
        <p:nvSpPr>
          <p:cNvPr id="3" name="Text Placeholder 2"/>
          <p:cNvSpPr>
            <a:spLocks noGrp="1"/>
          </p:cNvSpPr>
          <p:nvPr>
            <p:ph type="body" sz="half" idx="2"/>
          </p:nvPr>
        </p:nvSpPr>
        <p:spPr>
          <a:xfrm>
            <a:off x="1154953" y="2177715"/>
            <a:ext cx="8825659" cy="3789948"/>
          </a:xfrm>
        </p:spPr>
        <p:txBody>
          <a:bodyPr anchor="t"/>
          <a:lstStyle/>
          <a:p>
            <a:pPr marL="342900" indent="-342900">
              <a:buAutoNum type="arabicPeriod"/>
            </a:pPr>
            <a:r>
              <a:rPr lang="en-US" dirty="0" smtClean="0"/>
              <a:t>ARRIVAL:</a:t>
            </a:r>
            <a:r>
              <a:rPr lang="en-US" sz="1400" dirty="0" smtClean="0"/>
              <a:t/>
            </a:r>
            <a:br>
              <a:rPr lang="en-US" sz="1400" dirty="0" smtClean="0"/>
            </a:br>
            <a:r>
              <a:rPr lang="en-US" sz="1400" dirty="0" smtClean="0"/>
              <a:t>			Arrival Of A Job To The CPU From A Terminal, At The End Of Think Time.</a:t>
            </a:r>
          </a:p>
          <a:p>
            <a:endParaRPr lang="en-US" dirty="0" smtClean="0"/>
          </a:p>
          <a:p>
            <a:r>
              <a:rPr lang="en-US" dirty="0" smtClean="0"/>
              <a:t>2. END CPU RUN:</a:t>
            </a:r>
            <a:br>
              <a:rPr lang="en-US" dirty="0" smtClean="0"/>
            </a:br>
            <a:r>
              <a:rPr lang="en-US" dirty="0" smtClean="0"/>
              <a:t>			</a:t>
            </a:r>
            <a:r>
              <a:rPr lang="en-US" sz="1400" dirty="0" smtClean="0"/>
              <a:t>When A Job Either Completes It Service Requirement Or Has Received The 				Maximum Processing Quantum Queue.</a:t>
            </a:r>
          </a:p>
          <a:p>
            <a:endParaRPr lang="en-US" dirty="0" smtClean="0"/>
          </a:p>
          <a:p>
            <a:r>
              <a:rPr lang="en-US" dirty="0" smtClean="0"/>
              <a:t>3. TERMINATION:</a:t>
            </a:r>
            <a:r>
              <a:rPr lang="en-US" sz="1400" dirty="0"/>
              <a:t/>
            </a:r>
            <a:br>
              <a:rPr lang="en-US" sz="1400" dirty="0"/>
            </a:br>
            <a:r>
              <a:rPr lang="en-US" sz="1400" dirty="0" smtClean="0"/>
              <a:t>			End Of The Simulation.</a:t>
            </a:r>
            <a:endParaRPr lang="en-US" sz="1400" dirty="0"/>
          </a:p>
        </p:txBody>
      </p:sp>
    </p:spTree>
    <p:extLst>
      <p:ext uri="{BB962C8B-B14F-4D97-AF65-F5344CB8AC3E}">
        <p14:creationId xmlns:p14="http://schemas.microsoft.com/office/powerpoint/2010/main" val="69433881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7458" y="1471863"/>
            <a:ext cx="8825659" cy="790073"/>
          </a:xfrm>
        </p:spPr>
        <p:txBody>
          <a:bodyPr/>
          <a:lstStyle/>
          <a:p>
            <a:r>
              <a:rPr lang="en-US" dirty="0" smtClean="0"/>
              <a:t>R</a:t>
            </a:r>
            <a:r>
              <a:rPr lang="en-US" sz="2800" dirty="0" smtClean="0"/>
              <a:t>OUND</a:t>
            </a:r>
            <a:r>
              <a:rPr lang="en-US" dirty="0" smtClean="0"/>
              <a:t> R</a:t>
            </a:r>
            <a:r>
              <a:rPr lang="en-US" sz="3200" dirty="0" smtClean="0"/>
              <a:t>OBIN</a:t>
            </a:r>
            <a:r>
              <a:rPr lang="en-US" dirty="0" smtClean="0"/>
              <a:t> S</a:t>
            </a:r>
            <a:r>
              <a:rPr lang="en-US" sz="2800" dirty="0" smtClean="0"/>
              <a:t>CHEDULING</a:t>
            </a:r>
            <a:r>
              <a:rPr lang="en-US" sz="2400" dirty="0" smtClean="0"/>
              <a:t>:</a:t>
            </a:r>
            <a:endParaRPr lang="en-US" sz="2400" dirty="0"/>
          </a:p>
        </p:txBody>
      </p:sp>
      <p:sp>
        <p:nvSpPr>
          <p:cNvPr id="3" name="Text Placeholder 2"/>
          <p:cNvSpPr>
            <a:spLocks noGrp="1"/>
          </p:cNvSpPr>
          <p:nvPr>
            <p:ph type="body" sz="half" idx="2"/>
          </p:nvPr>
        </p:nvSpPr>
        <p:spPr>
          <a:xfrm>
            <a:off x="1347458" y="2466472"/>
            <a:ext cx="8825659" cy="2743201"/>
          </a:xfrm>
        </p:spPr>
        <p:txBody>
          <a:bodyPr>
            <a:normAutofit/>
          </a:bodyPr>
          <a:lstStyle/>
          <a:p>
            <a:pPr algn="just"/>
            <a:r>
              <a:rPr lang="en-US" sz="1500" dirty="0" smtClean="0"/>
              <a:t>Round-robin </a:t>
            </a:r>
            <a:r>
              <a:rPr lang="en-US" sz="1500" dirty="0"/>
              <a:t>is one of the algorithms employed by process and network schedulers in </a:t>
            </a:r>
            <a:r>
              <a:rPr lang="en-US" sz="1500" dirty="0" smtClean="0"/>
              <a:t>computing. As </a:t>
            </a:r>
            <a:r>
              <a:rPr lang="en-US" sz="1500" dirty="0"/>
              <a:t>the term is generally used, time slices (also known as time quanta</a:t>
            </a:r>
            <a:r>
              <a:rPr lang="en-US" sz="1500" dirty="0" smtClean="0"/>
              <a:t>) </a:t>
            </a:r>
            <a:r>
              <a:rPr lang="en-US" sz="1500" dirty="0"/>
              <a:t>are assigned to each process in equal portions and in circular order, handling all processes without priority (also known as cyclic executive). Round-robin scheduling is simple, easy to implement, and starvation-free. Round-robin scheduling can also be applied to other scheduling problems, such as data packet scheduling in computer networks. It is an operating system concept.</a:t>
            </a:r>
          </a:p>
          <a:p>
            <a:pPr algn="just"/>
            <a:endParaRPr lang="en-US" sz="1500" dirty="0"/>
          </a:p>
          <a:p>
            <a:pPr algn="just"/>
            <a:r>
              <a:rPr lang="en-US" sz="1500" dirty="0"/>
              <a:t>The name of the algorithm comes from the round-robin principle known from other fields, where each person takes an equal share of something in turn. </a:t>
            </a:r>
          </a:p>
        </p:txBody>
      </p:sp>
      <p:sp>
        <p:nvSpPr>
          <p:cNvPr id="4" name="TextBox 3"/>
          <p:cNvSpPr txBox="1"/>
          <p:nvPr/>
        </p:nvSpPr>
        <p:spPr>
          <a:xfrm>
            <a:off x="3678823" y="563479"/>
            <a:ext cx="4162927" cy="307777"/>
          </a:xfrm>
          <a:prstGeom prst="rect">
            <a:avLst/>
          </a:prstGeom>
          <a:noFill/>
        </p:spPr>
        <p:txBody>
          <a:bodyPr wrap="square" rtlCol="0">
            <a:spAutoFit/>
          </a:bodyPr>
          <a:lstStyle/>
          <a:p>
            <a:pPr algn="ctr"/>
            <a:r>
              <a:rPr lang="en-US" sz="1400" dirty="0" smtClean="0"/>
              <a:t>T</a:t>
            </a:r>
            <a:r>
              <a:rPr lang="en-US" sz="1200" dirty="0" smtClean="0"/>
              <a:t>ECHNIQUE</a:t>
            </a:r>
            <a:r>
              <a:rPr lang="en-US" sz="1400" dirty="0" smtClean="0"/>
              <a:t> T</a:t>
            </a:r>
            <a:r>
              <a:rPr lang="en-US" sz="1200" dirty="0" smtClean="0"/>
              <a:t>O</a:t>
            </a:r>
            <a:r>
              <a:rPr lang="en-US" sz="1400" dirty="0" smtClean="0"/>
              <a:t> S</a:t>
            </a:r>
            <a:r>
              <a:rPr lang="en-US" sz="1200" dirty="0" smtClean="0"/>
              <a:t>OLVE</a:t>
            </a:r>
            <a:r>
              <a:rPr lang="en-US" sz="1400" dirty="0" smtClean="0"/>
              <a:t> T</a:t>
            </a:r>
            <a:r>
              <a:rPr lang="en-US" sz="1200" dirty="0" smtClean="0"/>
              <a:t>HE</a:t>
            </a:r>
            <a:r>
              <a:rPr lang="en-US" sz="1400" dirty="0" smtClean="0"/>
              <a:t> P</a:t>
            </a:r>
            <a:r>
              <a:rPr lang="en-US" sz="1200" dirty="0" smtClean="0"/>
              <a:t>ROBLEM</a:t>
            </a:r>
            <a:endParaRPr lang="en-US" sz="1200" dirty="0"/>
          </a:p>
        </p:txBody>
      </p:sp>
    </p:spTree>
    <p:extLst>
      <p:ext uri="{BB962C8B-B14F-4D97-AF65-F5344CB8AC3E}">
        <p14:creationId xmlns:p14="http://schemas.microsoft.com/office/powerpoint/2010/main" val="11944478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632651" y="274720"/>
            <a:ext cx="2088496" cy="6910137"/>
          </a:xfrm>
          <a:prstGeom prst="rect">
            <a:avLst/>
          </a:prstGeom>
        </p:spPr>
      </p:pic>
      <p:sp>
        <p:nvSpPr>
          <p:cNvPr id="5" name="TextBox 4"/>
          <p:cNvSpPr txBox="1"/>
          <p:nvPr/>
        </p:nvSpPr>
        <p:spPr>
          <a:xfrm>
            <a:off x="2021305" y="1720516"/>
            <a:ext cx="3958390" cy="523220"/>
          </a:xfrm>
          <a:prstGeom prst="rect">
            <a:avLst/>
          </a:prstGeom>
          <a:noFill/>
        </p:spPr>
        <p:txBody>
          <a:bodyPr wrap="square" rtlCol="0">
            <a:spAutoFit/>
          </a:bodyPr>
          <a:lstStyle/>
          <a:p>
            <a:r>
              <a:rPr lang="en-US" sz="2800" dirty="0" smtClean="0"/>
              <a:t>E</a:t>
            </a:r>
            <a:r>
              <a:rPr lang="en-US" dirty="0" smtClean="0"/>
              <a:t>vent </a:t>
            </a:r>
            <a:r>
              <a:rPr lang="en-US" sz="2800" dirty="0" smtClean="0"/>
              <a:t>D</a:t>
            </a:r>
            <a:r>
              <a:rPr lang="en-US" dirty="0" smtClean="0"/>
              <a:t>iagram</a:t>
            </a:r>
            <a:endParaRPr lang="en-US" dirty="0"/>
          </a:p>
        </p:txBody>
      </p:sp>
    </p:spTree>
    <p:extLst>
      <p:ext uri="{BB962C8B-B14F-4D97-AF65-F5344CB8AC3E}">
        <p14:creationId xmlns:p14="http://schemas.microsoft.com/office/powerpoint/2010/main" val="12664187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idx="4294967295"/>
          </p:nvPr>
        </p:nvSpPr>
        <p:spPr>
          <a:xfrm>
            <a:off x="379997" y="1396458"/>
            <a:ext cx="2946400" cy="576262"/>
          </a:xfrm>
        </p:spPr>
        <p:txBody>
          <a:bodyPr>
            <a:normAutofit lnSpcReduction="10000"/>
          </a:bodyPr>
          <a:lstStyle/>
          <a:p>
            <a:pPr marL="0" indent="0" algn="ctr">
              <a:buNone/>
            </a:pPr>
            <a:r>
              <a:rPr lang="en-US" sz="3200" dirty="0" smtClean="0"/>
              <a:t>I</a:t>
            </a:r>
            <a:r>
              <a:rPr lang="en-US" dirty="0" smtClean="0"/>
              <a:t>NPUT</a:t>
            </a:r>
            <a:endParaRPr lang="en-US" dirty="0"/>
          </a:p>
        </p:txBody>
      </p:sp>
      <p:sp>
        <p:nvSpPr>
          <p:cNvPr id="8" name="Text Placeholder 7"/>
          <p:cNvSpPr>
            <a:spLocks noGrp="1"/>
          </p:cNvSpPr>
          <p:nvPr>
            <p:ph type="body" sz="half" idx="4294967295"/>
          </p:nvPr>
        </p:nvSpPr>
        <p:spPr>
          <a:xfrm>
            <a:off x="379997" y="2016919"/>
            <a:ext cx="2927350" cy="3349165"/>
          </a:xfrm>
          <a:noFill/>
          <a:ln>
            <a:solidFill>
              <a:schemeClr val="tx1"/>
            </a:solidFill>
          </a:ln>
        </p:spPr>
        <p:txBody>
          <a:bodyPr anchor="t">
            <a:normAutofit fontScale="70000" lnSpcReduction="20000"/>
          </a:bodyPr>
          <a:lstStyle/>
          <a:p>
            <a:pPr marL="285750" indent="-285750" algn="just">
              <a:lnSpc>
                <a:spcPct val="200000"/>
              </a:lnSpc>
              <a:buFont typeface="Wingdings" panose="05000000000000000000" pitchFamily="2" charset="2"/>
              <a:buChar char="Ø"/>
            </a:pPr>
            <a:r>
              <a:rPr lang="en-US" dirty="0" smtClean="0"/>
              <a:t>NUMBER OF TERMINALS</a:t>
            </a:r>
          </a:p>
          <a:p>
            <a:pPr marL="285750" indent="-285750" algn="just">
              <a:lnSpc>
                <a:spcPct val="200000"/>
              </a:lnSpc>
              <a:buFont typeface="Wingdings" panose="05000000000000000000" pitchFamily="2" charset="2"/>
              <a:buChar char="Ø"/>
            </a:pPr>
            <a:r>
              <a:rPr lang="en-US" dirty="0" smtClean="0"/>
              <a:t>MEAN THINK TIME</a:t>
            </a:r>
          </a:p>
          <a:p>
            <a:pPr marL="285750" indent="-285750" algn="just">
              <a:lnSpc>
                <a:spcPct val="200000"/>
              </a:lnSpc>
              <a:buFont typeface="Wingdings" panose="05000000000000000000" pitchFamily="2" charset="2"/>
              <a:buChar char="Ø"/>
            </a:pPr>
            <a:r>
              <a:rPr lang="en-US" dirty="0" smtClean="0"/>
              <a:t>MEAN SERVICE TIME</a:t>
            </a:r>
          </a:p>
          <a:p>
            <a:pPr marL="285750" indent="-285750" algn="just">
              <a:lnSpc>
                <a:spcPct val="200000"/>
              </a:lnSpc>
              <a:buFont typeface="Wingdings" panose="05000000000000000000" pitchFamily="2" charset="2"/>
              <a:buChar char="Ø"/>
            </a:pPr>
            <a:r>
              <a:rPr lang="en-US" dirty="0" smtClean="0"/>
              <a:t>QUANTUM </a:t>
            </a:r>
          </a:p>
          <a:p>
            <a:pPr marL="285750" indent="-285750" algn="just">
              <a:lnSpc>
                <a:spcPct val="200000"/>
              </a:lnSpc>
              <a:buFont typeface="Wingdings" panose="05000000000000000000" pitchFamily="2" charset="2"/>
              <a:buChar char="Ø"/>
            </a:pPr>
            <a:r>
              <a:rPr lang="en-US" dirty="0" smtClean="0"/>
              <a:t>SWAP TIME</a:t>
            </a:r>
          </a:p>
          <a:p>
            <a:pPr marL="285750" indent="-285750" algn="just">
              <a:lnSpc>
                <a:spcPct val="200000"/>
              </a:lnSpc>
              <a:buFont typeface="Wingdings" panose="05000000000000000000" pitchFamily="2" charset="2"/>
              <a:buChar char="Ø"/>
            </a:pPr>
            <a:r>
              <a:rPr lang="en-US" dirty="0" smtClean="0"/>
              <a:t>NUMBER OF JOBS PROCEED</a:t>
            </a:r>
          </a:p>
          <a:p>
            <a:pPr marL="285750" indent="-285750" algn="just">
              <a:lnSpc>
                <a:spcPct val="200000"/>
              </a:lnSpc>
              <a:buFont typeface="Wingdings" panose="05000000000000000000" pitchFamily="2" charset="2"/>
              <a:buChar char="Ø"/>
            </a:pPr>
            <a:endParaRPr lang="en-US" dirty="0"/>
          </a:p>
        </p:txBody>
      </p:sp>
      <p:sp>
        <p:nvSpPr>
          <p:cNvPr id="6" name="Text Placeholder 5"/>
          <p:cNvSpPr>
            <a:spLocks noGrp="1"/>
          </p:cNvSpPr>
          <p:nvPr>
            <p:ph type="body" sz="quarter" idx="4294967295"/>
          </p:nvPr>
        </p:nvSpPr>
        <p:spPr>
          <a:xfrm>
            <a:off x="4427620" y="1440657"/>
            <a:ext cx="2683043" cy="576262"/>
          </a:xfrm>
        </p:spPr>
        <p:txBody>
          <a:bodyPr>
            <a:normAutofit lnSpcReduction="10000"/>
          </a:bodyPr>
          <a:lstStyle/>
          <a:p>
            <a:pPr marL="0" indent="0" algn="ctr">
              <a:buNone/>
            </a:pPr>
            <a:r>
              <a:rPr lang="en-US" sz="3200" dirty="0" smtClean="0"/>
              <a:t>P</a:t>
            </a:r>
            <a:r>
              <a:rPr lang="en-US" dirty="0" smtClean="0"/>
              <a:t>ROCESS</a:t>
            </a:r>
            <a:endParaRPr lang="en-US" dirty="0"/>
          </a:p>
        </p:txBody>
      </p:sp>
      <p:sp>
        <p:nvSpPr>
          <p:cNvPr id="9" name="Text Placeholder 8"/>
          <p:cNvSpPr>
            <a:spLocks noGrp="1"/>
          </p:cNvSpPr>
          <p:nvPr>
            <p:ph type="body" sz="half" idx="4294967295"/>
          </p:nvPr>
        </p:nvSpPr>
        <p:spPr>
          <a:xfrm>
            <a:off x="4427620" y="2044783"/>
            <a:ext cx="2683043" cy="3321301"/>
          </a:xfrm>
          <a:noFill/>
          <a:ln>
            <a:solidFill>
              <a:schemeClr val="tx1"/>
            </a:solidFill>
          </a:ln>
        </p:spPr>
        <p:txBody>
          <a:bodyPr anchor="t">
            <a:normAutofit/>
          </a:bodyPr>
          <a:lstStyle/>
          <a:p>
            <a:pPr marL="285750" indent="-285750" algn="just">
              <a:lnSpc>
                <a:spcPct val="200000"/>
              </a:lnSpc>
              <a:buFont typeface="Wingdings" panose="05000000000000000000" pitchFamily="2" charset="2"/>
              <a:buChar char="Ø"/>
            </a:pPr>
            <a:r>
              <a:rPr lang="en-US" sz="1400" dirty="0" smtClean="0"/>
              <a:t>ARRIVE AT CPU</a:t>
            </a:r>
          </a:p>
          <a:p>
            <a:pPr marL="285750" indent="-285750" algn="just">
              <a:lnSpc>
                <a:spcPct val="200000"/>
              </a:lnSpc>
              <a:buFont typeface="Wingdings" panose="05000000000000000000" pitchFamily="2" charset="2"/>
              <a:buChar char="Ø"/>
            </a:pPr>
            <a:r>
              <a:rPr lang="en-US" sz="1400" dirty="0" smtClean="0"/>
              <a:t>START CPU PROCESSING</a:t>
            </a:r>
          </a:p>
          <a:p>
            <a:pPr marL="285750" indent="-285750" algn="just">
              <a:lnSpc>
                <a:spcPct val="200000"/>
              </a:lnSpc>
              <a:buFont typeface="Wingdings" panose="05000000000000000000" pitchFamily="2" charset="2"/>
              <a:buChar char="Ø"/>
            </a:pPr>
            <a:r>
              <a:rPr lang="en-US" sz="1400" dirty="0" smtClean="0"/>
              <a:t>END CPU PROCESSING</a:t>
            </a:r>
          </a:p>
          <a:p>
            <a:pPr marL="285750" indent="-285750" algn="just">
              <a:lnSpc>
                <a:spcPct val="200000"/>
              </a:lnSpc>
              <a:buFont typeface="Wingdings" panose="05000000000000000000" pitchFamily="2" charset="2"/>
              <a:buChar char="Ø"/>
            </a:pPr>
            <a:r>
              <a:rPr lang="en-US" sz="1400" dirty="0" smtClean="0"/>
              <a:t>GENERATION OF REPORT</a:t>
            </a:r>
          </a:p>
          <a:p>
            <a:pPr marL="285750" indent="-285750" algn="just">
              <a:lnSpc>
                <a:spcPct val="200000"/>
              </a:lnSpc>
              <a:buFont typeface="Wingdings" panose="05000000000000000000" pitchFamily="2" charset="2"/>
              <a:buChar char="Ø"/>
            </a:pPr>
            <a:endParaRPr lang="en-US" sz="1400" dirty="0"/>
          </a:p>
        </p:txBody>
      </p:sp>
      <p:sp>
        <p:nvSpPr>
          <p:cNvPr id="7" name="Text Placeholder 6"/>
          <p:cNvSpPr>
            <a:spLocks noGrp="1"/>
          </p:cNvSpPr>
          <p:nvPr>
            <p:ph type="body" sz="quarter" idx="4294967295"/>
          </p:nvPr>
        </p:nvSpPr>
        <p:spPr>
          <a:xfrm>
            <a:off x="8465803" y="1396458"/>
            <a:ext cx="2723565" cy="607845"/>
          </a:xfrm>
        </p:spPr>
        <p:txBody>
          <a:bodyPr>
            <a:normAutofit/>
          </a:bodyPr>
          <a:lstStyle/>
          <a:p>
            <a:pPr marL="0" indent="0" algn="ctr">
              <a:buNone/>
            </a:pPr>
            <a:r>
              <a:rPr lang="en-US" sz="3200" dirty="0" smtClean="0"/>
              <a:t>O</a:t>
            </a:r>
            <a:r>
              <a:rPr lang="en-US" dirty="0" smtClean="0"/>
              <a:t>UTPUT</a:t>
            </a:r>
            <a:endParaRPr lang="en-US" dirty="0"/>
          </a:p>
        </p:txBody>
      </p:sp>
      <p:sp>
        <p:nvSpPr>
          <p:cNvPr id="10" name="Text Placeholder 9"/>
          <p:cNvSpPr>
            <a:spLocks noGrp="1"/>
          </p:cNvSpPr>
          <p:nvPr>
            <p:ph type="body" sz="half" idx="4294967295"/>
          </p:nvPr>
        </p:nvSpPr>
        <p:spPr>
          <a:xfrm>
            <a:off x="8465803" y="2004303"/>
            <a:ext cx="2723565" cy="3361781"/>
          </a:xfrm>
          <a:ln>
            <a:solidFill>
              <a:schemeClr val="tx1"/>
            </a:solidFill>
          </a:ln>
        </p:spPr>
        <p:txBody>
          <a:bodyPr>
            <a:normAutofit/>
          </a:bodyPr>
          <a:lstStyle/>
          <a:p>
            <a:pPr marL="285750" indent="-285750">
              <a:lnSpc>
                <a:spcPct val="200000"/>
              </a:lnSpc>
              <a:buFont typeface="Wingdings" panose="05000000000000000000" pitchFamily="2" charset="2"/>
              <a:buChar char="Ø"/>
            </a:pPr>
            <a:r>
              <a:rPr lang="en-US" sz="1400" dirty="0" smtClean="0"/>
              <a:t>AVERAGE RESPONSE TIME</a:t>
            </a:r>
          </a:p>
          <a:p>
            <a:pPr marL="285750" indent="-285750">
              <a:lnSpc>
                <a:spcPct val="200000"/>
              </a:lnSpc>
              <a:buFont typeface="Wingdings" panose="05000000000000000000" pitchFamily="2" charset="2"/>
              <a:buChar char="Ø"/>
            </a:pPr>
            <a:r>
              <a:rPr lang="en-US" sz="1400" dirty="0" smtClean="0"/>
              <a:t>AVERAGE WAIT IN QUEUE</a:t>
            </a:r>
          </a:p>
          <a:p>
            <a:pPr marL="285750" indent="-285750">
              <a:lnSpc>
                <a:spcPct val="200000"/>
              </a:lnSpc>
              <a:buFont typeface="Wingdings" panose="05000000000000000000" pitchFamily="2" charset="2"/>
              <a:buChar char="Ø"/>
            </a:pPr>
            <a:r>
              <a:rPr lang="en-US" sz="1400" dirty="0" smtClean="0"/>
              <a:t>UTILIZATION OF CPU</a:t>
            </a:r>
          </a:p>
          <a:p>
            <a:pPr marL="285750" indent="-285750">
              <a:lnSpc>
                <a:spcPct val="200000"/>
              </a:lnSpc>
              <a:buFont typeface="Wingdings" panose="05000000000000000000" pitchFamily="2" charset="2"/>
              <a:buChar char="Ø"/>
            </a:pPr>
            <a:endParaRPr lang="en-US" sz="1400" dirty="0"/>
          </a:p>
        </p:txBody>
      </p:sp>
      <p:cxnSp>
        <p:nvCxnSpPr>
          <p:cNvPr id="3" name="Straight Arrow Connector 2"/>
          <p:cNvCxnSpPr/>
          <p:nvPr/>
        </p:nvCxnSpPr>
        <p:spPr>
          <a:xfrm flipV="1">
            <a:off x="3307347" y="2839453"/>
            <a:ext cx="1120273" cy="1203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7110663" y="2839453"/>
            <a:ext cx="135514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794301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354</TotalTime>
  <Words>588</Words>
  <Application>Microsoft Office PowerPoint</Application>
  <PresentationFormat>Widescreen</PresentationFormat>
  <Paragraphs>57</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Century Gothic</vt:lpstr>
      <vt:lpstr>Wingdings</vt:lpstr>
      <vt:lpstr>Wingdings 3</vt:lpstr>
      <vt:lpstr>Ion</vt:lpstr>
      <vt:lpstr>TIME SHARED COMPUTER MODEL</vt:lpstr>
      <vt:lpstr>GROUP MEMBERS</vt:lpstr>
      <vt:lpstr>PROBLEM STATEMENT</vt:lpstr>
      <vt:lpstr>PowerPoint Presentation</vt:lpstr>
      <vt:lpstr>Description Of Vocabulary Used In This Process</vt:lpstr>
      <vt:lpstr>EVENT LIST</vt:lpstr>
      <vt:lpstr>ROUND ROBIN SCHEDULING:</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Time Shared Computer Model</dc:title>
  <dc:creator>ShariQ</dc:creator>
  <cp:lastModifiedBy>ShariQ</cp:lastModifiedBy>
  <cp:revision>26</cp:revision>
  <dcterms:created xsi:type="dcterms:W3CDTF">2018-11-14T15:44:05Z</dcterms:created>
  <dcterms:modified xsi:type="dcterms:W3CDTF">2019-01-30T17:25:01Z</dcterms:modified>
</cp:coreProperties>
</file>

<file path=docProps/thumbnail.jpeg>
</file>